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7854696" cy="4648200"/>
          </a:xfrm>
        </p:spPr>
        <p:txBody>
          <a:bodyPr>
            <a:normAutofit/>
          </a:bodyPr>
          <a:lstStyle/>
          <a:p>
            <a:pPr algn="ctr"/>
            <a:r>
              <a:rPr lang="en-US" sz="6000" b="1" dirty="0" smtClean="0"/>
              <a:t>Chapter 2</a:t>
            </a:r>
          </a:p>
          <a:p>
            <a:pPr algn="ctr"/>
            <a:endParaRPr lang="en-US" sz="6000" b="1" dirty="0" smtClean="0"/>
          </a:p>
          <a:p>
            <a:pPr algn="ctr"/>
            <a:r>
              <a:rPr lang="en-US" sz="6000" dirty="0" smtClean="0"/>
              <a:t>Software Concepts</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Hardware and Software</a:t>
            </a:r>
            <a:endParaRPr lang="en-US" dirty="0"/>
          </a:p>
        </p:txBody>
      </p:sp>
      <p:sp>
        <p:nvSpPr>
          <p:cNvPr id="3" name="Subtitle 2"/>
          <p:cNvSpPr>
            <a:spLocks noGrp="1"/>
          </p:cNvSpPr>
          <p:nvPr>
            <p:ph type="subTitle" idx="1"/>
          </p:nvPr>
        </p:nvSpPr>
        <p:spPr>
          <a:xfrm>
            <a:off x="609600" y="1295400"/>
            <a:ext cx="7854696" cy="4648200"/>
          </a:xfrm>
        </p:spPr>
        <p:txBody>
          <a:bodyPr>
            <a:normAutofit fontScale="92500" lnSpcReduction="10000"/>
          </a:bodyPr>
          <a:lstStyle/>
          <a:p>
            <a:pPr algn="just">
              <a:buFont typeface="Wingdings" pitchFamily="2" charset="2"/>
              <a:buChar char="q"/>
            </a:pPr>
            <a:r>
              <a:rPr lang="en-US" dirty="0" smtClean="0"/>
              <a:t>A computer consists of both hardware and software and both are equally important for the working of the computer system. </a:t>
            </a:r>
          </a:p>
          <a:p>
            <a:pPr algn="just">
              <a:buFont typeface="Wingdings" pitchFamily="2" charset="2"/>
              <a:buChar char="q"/>
            </a:pPr>
            <a:endParaRPr lang="en-US" dirty="0" smtClean="0"/>
          </a:p>
          <a:p>
            <a:pPr algn="just">
              <a:buFont typeface="Wingdings" pitchFamily="2" charset="2"/>
              <a:buChar char="q"/>
            </a:pPr>
            <a:r>
              <a:rPr lang="en-US" dirty="0" smtClean="0"/>
              <a:t>The electronic components of a computer system that we can see and touch are called hardware. </a:t>
            </a:r>
          </a:p>
          <a:p>
            <a:pPr algn="just">
              <a:buFont typeface="Wingdings" pitchFamily="2" charset="2"/>
              <a:buChar char="q"/>
            </a:pPr>
            <a:endParaRPr lang="en-US" dirty="0" smtClean="0"/>
          </a:p>
          <a:p>
            <a:pPr algn="just">
              <a:buFont typeface="Wingdings" pitchFamily="2" charset="2"/>
              <a:buChar char="q"/>
            </a:pPr>
            <a:r>
              <a:rPr lang="en-US" dirty="0" smtClean="0"/>
              <a:t>Software is a general term used for computer programs that control the operations of the computer.</a:t>
            </a:r>
          </a:p>
          <a:p>
            <a:pPr algn="just">
              <a:buFont typeface="Wingdings" pitchFamily="2" charset="2"/>
              <a:buChar char="q"/>
            </a:pPr>
            <a:endParaRPr lang="en-US" dirty="0" smtClean="0"/>
          </a:p>
          <a:p>
            <a:pPr algn="just">
              <a:buFont typeface="Wingdings" pitchFamily="2" charset="2"/>
              <a:buChar char="q"/>
            </a:pPr>
            <a:r>
              <a:rPr lang="en-US" dirty="0" smtClean="0"/>
              <a:t> A program is a sequence of instructions that perform a particular task. A set of programs form a software.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Types of Software</a:t>
            </a:r>
            <a:endParaRPr lang="en-US" dirty="0"/>
          </a:p>
        </p:txBody>
      </p:sp>
      <p:sp>
        <p:nvSpPr>
          <p:cNvPr id="3" name="Subtitle 2"/>
          <p:cNvSpPr>
            <a:spLocks noGrp="1"/>
          </p:cNvSpPr>
          <p:nvPr>
            <p:ph type="subTitle" idx="1"/>
          </p:nvPr>
        </p:nvSpPr>
        <p:spPr>
          <a:xfrm>
            <a:off x="609600" y="1143000"/>
            <a:ext cx="7854696" cy="2057400"/>
          </a:xfrm>
        </p:spPr>
        <p:txBody>
          <a:bodyPr>
            <a:normAutofit/>
          </a:bodyPr>
          <a:lstStyle/>
          <a:p>
            <a:pPr algn="just">
              <a:buFont typeface="Wingdings" pitchFamily="2" charset="2"/>
              <a:buChar char="Ø"/>
            </a:pPr>
            <a:r>
              <a:rPr lang="en-US" b="1" dirty="0" smtClean="0"/>
              <a:t>Software can be broadly are categorized as</a:t>
            </a:r>
          </a:p>
          <a:p>
            <a:pPr lvl="1" algn="just">
              <a:buClr>
                <a:schemeClr val="tx1">
                  <a:lumMod val="95000"/>
                </a:schemeClr>
              </a:buClr>
              <a:buFont typeface="Wingdings" pitchFamily="2" charset="2"/>
              <a:buChar char="Ø"/>
            </a:pPr>
            <a:r>
              <a:rPr lang="en-US" dirty="0" smtClean="0"/>
              <a:t>System Software</a:t>
            </a:r>
          </a:p>
          <a:p>
            <a:pPr lvl="1" algn="just">
              <a:buClr>
                <a:schemeClr val="tx1">
                  <a:lumMod val="95000"/>
                </a:schemeClr>
              </a:buClr>
              <a:buFont typeface="Wingdings" pitchFamily="2" charset="2"/>
              <a:buChar char="Ø"/>
            </a:pPr>
            <a:r>
              <a:rPr lang="en-US" dirty="0" smtClean="0"/>
              <a:t>Application Software</a:t>
            </a:r>
          </a:p>
          <a:p>
            <a:pPr lvl="1" algn="just">
              <a:buClr>
                <a:schemeClr val="tx1">
                  <a:lumMod val="95000"/>
                </a:schemeClr>
              </a:buClr>
              <a:buFont typeface="Wingdings" pitchFamily="2" charset="2"/>
              <a:buChar char="Ø"/>
            </a:pPr>
            <a:r>
              <a:rPr lang="en-US" dirty="0" smtClean="0"/>
              <a:t>Utility Software</a:t>
            </a:r>
          </a:p>
        </p:txBody>
      </p:sp>
      <p:pic>
        <p:nvPicPr>
          <p:cNvPr id="1027" name="Picture 3"/>
          <p:cNvPicPr>
            <a:picLocks noChangeAspect="1" noChangeArrowheads="1"/>
          </p:cNvPicPr>
          <p:nvPr/>
        </p:nvPicPr>
        <p:blipFill>
          <a:blip r:embed="rId2"/>
          <a:srcRect/>
          <a:stretch>
            <a:fillRect/>
          </a:stretch>
        </p:blipFill>
        <p:spPr bwMode="auto">
          <a:xfrm>
            <a:off x="2362200" y="2971800"/>
            <a:ext cx="5443870" cy="3200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System Software</a:t>
            </a:r>
            <a:endParaRPr lang="en-US" dirty="0"/>
          </a:p>
        </p:txBody>
      </p:sp>
      <p:sp>
        <p:nvSpPr>
          <p:cNvPr id="3" name="Subtitle 2"/>
          <p:cNvSpPr>
            <a:spLocks noGrp="1"/>
          </p:cNvSpPr>
          <p:nvPr>
            <p:ph type="subTitle" idx="1"/>
          </p:nvPr>
        </p:nvSpPr>
        <p:spPr>
          <a:xfrm>
            <a:off x="609600" y="1295400"/>
            <a:ext cx="7854696" cy="4648200"/>
          </a:xfrm>
        </p:spPr>
        <p:txBody>
          <a:bodyPr>
            <a:normAutofit fontScale="85000" lnSpcReduction="10000"/>
          </a:bodyPr>
          <a:lstStyle/>
          <a:p>
            <a:pPr algn="just">
              <a:buFont typeface="Wingdings" pitchFamily="2" charset="2"/>
              <a:buChar char="q"/>
            </a:pPr>
            <a:r>
              <a:rPr lang="en-US" dirty="0" smtClean="0"/>
              <a:t>System Software is directly related to coordinating computer operations and performs tasks associated with controlling and utilizing computer hardware. </a:t>
            </a:r>
          </a:p>
          <a:p>
            <a:pPr algn="just">
              <a:buFont typeface="Wingdings" pitchFamily="2" charset="2"/>
              <a:buChar char="q"/>
            </a:pPr>
            <a:endParaRPr lang="en-US" dirty="0" smtClean="0"/>
          </a:p>
          <a:p>
            <a:pPr algn="just">
              <a:buFont typeface="Wingdings" pitchFamily="2" charset="2"/>
              <a:buChar char="q"/>
            </a:pPr>
            <a:r>
              <a:rPr lang="en-US" dirty="0" smtClean="0"/>
              <a:t>These programs assist in running application programs and are designed to control the operation of a computer system. </a:t>
            </a:r>
          </a:p>
          <a:p>
            <a:pPr algn="just">
              <a:buFont typeface="Wingdings" pitchFamily="2" charset="2"/>
              <a:buChar char="q"/>
            </a:pPr>
            <a:endParaRPr lang="en-US" dirty="0" smtClean="0"/>
          </a:p>
          <a:p>
            <a:pPr algn="just">
              <a:buFont typeface="Wingdings" pitchFamily="2" charset="2"/>
              <a:buChar char="q"/>
            </a:pPr>
            <a:r>
              <a:rPr lang="en-US" dirty="0" smtClean="0"/>
              <a:t>System software directs the computer what to do, when to do and how to do. </a:t>
            </a:r>
          </a:p>
          <a:p>
            <a:pPr algn="just">
              <a:buFont typeface="Wingdings" pitchFamily="2" charset="2"/>
              <a:buChar char="q"/>
            </a:pPr>
            <a:endParaRPr lang="en-US" dirty="0" smtClean="0"/>
          </a:p>
          <a:p>
            <a:pPr algn="just">
              <a:buFont typeface="Wingdings" pitchFamily="2" charset="2"/>
              <a:buChar char="q"/>
            </a:pPr>
            <a:r>
              <a:rPr lang="en-US" dirty="0" smtClean="0"/>
              <a:t>System software can be further categorized into</a:t>
            </a:r>
          </a:p>
          <a:p>
            <a:pPr lvl="1" algn="just">
              <a:buFont typeface="Wingdings" pitchFamily="2" charset="2"/>
              <a:buChar char="q"/>
            </a:pPr>
            <a:r>
              <a:rPr lang="en-US" dirty="0" smtClean="0"/>
              <a:t>Operating System</a:t>
            </a:r>
          </a:p>
          <a:p>
            <a:pPr lvl="1" algn="just">
              <a:buFont typeface="Wingdings" pitchFamily="2" charset="2"/>
              <a:buChar char="q"/>
            </a:pPr>
            <a:r>
              <a:rPr lang="en-US" dirty="0" smtClean="0"/>
              <a:t>Language Translators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Operating System</a:t>
            </a:r>
            <a:endParaRPr lang="en-US" dirty="0"/>
          </a:p>
        </p:txBody>
      </p:sp>
      <p:sp>
        <p:nvSpPr>
          <p:cNvPr id="3" name="Subtitle 2"/>
          <p:cNvSpPr>
            <a:spLocks noGrp="1"/>
          </p:cNvSpPr>
          <p:nvPr>
            <p:ph type="subTitle" idx="1"/>
          </p:nvPr>
        </p:nvSpPr>
        <p:spPr>
          <a:xfrm>
            <a:off x="609600" y="1295400"/>
            <a:ext cx="7854696" cy="4648200"/>
          </a:xfrm>
        </p:spPr>
        <p:txBody>
          <a:bodyPr>
            <a:normAutofit lnSpcReduction="10000"/>
          </a:bodyPr>
          <a:lstStyle/>
          <a:p>
            <a:pPr algn="l">
              <a:buFont typeface="Wingdings" pitchFamily="2" charset="2"/>
              <a:buChar char="Ø"/>
            </a:pPr>
            <a:r>
              <a:rPr lang="en-US" dirty="0" smtClean="0"/>
              <a:t>An Operating system is the most important system software. </a:t>
            </a:r>
          </a:p>
          <a:p>
            <a:pPr algn="l">
              <a:buFont typeface="Wingdings" pitchFamily="2" charset="2"/>
              <a:buChar char="Ø"/>
            </a:pPr>
            <a:endParaRPr lang="en-US" dirty="0" smtClean="0"/>
          </a:p>
          <a:p>
            <a:pPr algn="l">
              <a:buFont typeface="Wingdings" pitchFamily="2" charset="2"/>
              <a:buChar char="Ø"/>
            </a:pPr>
            <a:r>
              <a:rPr lang="en-US" dirty="0" smtClean="0"/>
              <a:t>It is a set of programs that control and supervise the hardware of a computer and also provide services to application software, programmers and users. </a:t>
            </a:r>
          </a:p>
          <a:p>
            <a:pPr algn="l">
              <a:buFont typeface="Wingdings" pitchFamily="2" charset="2"/>
              <a:buChar char="Ø"/>
            </a:pPr>
            <a:endParaRPr lang="en-US" dirty="0" smtClean="0"/>
          </a:p>
          <a:p>
            <a:pPr algn="l">
              <a:buFont typeface="Wingdings" pitchFamily="2" charset="2"/>
              <a:buChar char="Ø"/>
            </a:pPr>
            <a:r>
              <a:rPr lang="en-US" dirty="0" smtClean="0"/>
              <a:t>It manages all hardware and software, input, output and processing activities within the computer system, the flow of information to and from the  processor, sets priorities for handling different tasks, and so 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Operating System</a:t>
            </a:r>
            <a:endParaRPr lang="en-US" dirty="0"/>
          </a:p>
        </p:txBody>
      </p:sp>
      <p:sp>
        <p:nvSpPr>
          <p:cNvPr id="3" name="Subtitle 2"/>
          <p:cNvSpPr>
            <a:spLocks noGrp="1"/>
          </p:cNvSpPr>
          <p:nvPr>
            <p:ph type="subTitle" idx="1"/>
          </p:nvPr>
        </p:nvSpPr>
        <p:spPr>
          <a:xfrm>
            <a:off x="609600" y="1295400"/>
            <a:ext cx="7854696" cy="4648200"/>
          </a:xfrm>
        </p:spPr>
        <p:txBody>
          <a:bodyPr>
            <a:normAutofit lnSpcReduction="10000"/>
          </a:bodyPr>
          <a:lstStyle/>
          <a:p>
            <a:pPr algn="just">
              <a:buFont typeface="Wingdings" pitchFamily="2" charset="2"/>
              <a:buChar char="q"/>
            </a:pPr>
            <a:r>
              <a:rPr lang="en-US" dirty="0" smtClean="0"/>
              <a:t>Some of the popular operating systems used in personal computers are DOS, Windows, Unix, Linux, Solaris, etc.</a:t>
            </a:r>
          </a:p>
          <a:p>
            <a:pPr algn="just">
              <a:buFont typeface="Wingdings" pitchFamily="2" charset="2"/>
              <a:buChar char="q"/>
            </a:pPr>
            <a:endParaRPr lang="en-US" dirty="0" smtClean="0"/>
          </a:p>
          <a:p>
            <a:pPr algn="just">
              <a:buFont typeface="Wingdings" pitchFamily="2" charset="2"/>
              <a:buChar char="q"/>
            </a:pPr>
            <a:r>
              <a:rPr lang="en-US" dirty="0" smtClean="0"/>
              <a:t>An operating system can be a Single User or a Multiuser operating system. </a:t>
            </a:r>
          </a:p>
          <a:p>
            <a:pPr algn="just">
              <a:buFont typeface="Wingdings" pitchFamily="2" charset="2"/>
              <a:buChar char="q"/>
            </a:pPr>
            <a:endParaRPr lang="en-US" dirty="0" smtClean="0"/>
          </a:p>
          <a:p>
            <a:pPr algn="just">
              <a:buFont typeface="Wingdings" pitchFamily="2" charset="2"/>
              <a:buChar char="q"/>
            </a:pPr>
            <a:r>
              <a:rPr lang="en-US" dirty="0" smtClean="0"/>
              <a:t>A single user operating system allows only one user to work at any time but a multiuser operating system allows two or more users to use a powerful computer at the same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Need for an OS</a:t>
            </a:r>
            <a:endParaRPr lang="en-US" dirty="0"/>
          </a:p>
        </p:txBody>
      </p:sp>
      <p:sp>
        <p:nvSpPr>
          <p:cNvPr id="3" name="Subtitle 2"/>
          <p:cNvSpPr>
            <a:spLocks noGrp="1"/>
          </p:cNvSpPr>
          <p:nvPr>
            <p:ph type="subTitle" idx="1"/>
          </p:nvPr>
        </p:nvSpPr>
        <p:spPr>
          <a:xfrm>
            <a:off x="609600" y="1295400"/>
            <a:ext cx="7854696" cy="4953000"/>
          </a:xfrm>
        </p:spPr>
        <p:txBody>
          <a:bodyPr>
            <a:normAutofit fontScale="85000" lnSpcReduction="10000"/>
          </a:bodyPr>
          <a:lstStyle/>
          <a:p>
            <a:pPr algn="just">
              <a:buFont typeface="Wingdings" pitchFamily="2" charset="2"/>
              <a:buChar char="Ø"/>
            </a:pPr>
            <a:r>
              <a:rPr lang="en-US" dirty="0" smtClean="0"/>
              <a:t>Operating system provides a platform, on top of which, other programs, called application programs can run. </a:t>
            </a:r>
          </a:p>
          <a:p>
            <a:pPr algn="just">
              <a:buFont typeface="Wingdings" pitchFamily="2" charset="2"/>
              <a:buChar char="Ø"/>
            </a:pPr>
            <a:endParaRPr lang="en-US" dirty="0" smtClean="0"/>
          </a:p>
          <a:p>
            <a:pPr algn="just">
              <a:buFont typeface="Wingdings" pitchFamily="2" charset="2"/>
              <a:buChar char="Ø"/>
            </a:pPr>
            <a:r>
              <a:rPr lang="en-US" dirty="0" smtClean="0"/>
              <a:t>As discussed before, it acts as an interface between the computer and the user. </a:t>
            </a:r>
          </a:p>
          <a:p>
            <a:pPr algn="just">
              <a:buFont typeface="Wingdings" pitchFamily="2" charset="2"/>
              <a:buChar char="Ø"/>
            </a:pPr>
            <a:endParaRPr lang="en-US" dirty="0" smtClean="0"/>
          </a:p>
          <a:p>
            <a:pPr algn="just">
              <a:buFont typeface="Wingdings" pitchFamily="2" charset="2"/>
              <a:buChar char="Ø"/>
            </a:pPr>
            <a:r>
              <a:rPr lang="en-US" dirty="0" smtClean="0"/>
              <a:t>It is designed in such a manner that it operates, controls and executes various applications on the computer. </a:t>
            </a:r>
          </a:p>
          <a:p>
            <a:pPr algn="just">
              <a:buFont typeface="Wingdings" pitchFamily="2" charset="2"/>
              <a:buChar char="Ø"/>
            </a:pPr>
            <a:endParaRPr lang="en-US" dirty="0" smtClean="0"/>
          </a:p>
          <a:p>
            <a:pPr algn="just">
              <a:buFont typeface="Wingdings" pitchFamily="2" charset="2"/>
              <a:buChar char="Ø"/>
            </a:pPr>
            <a:r>
              <a:rPr lang="en-US" dirty="0" smtClean="0"/>
              <a:t>It also allows the computer to manage its own resources such as memory, monitor, keyboard, printer etc.</a:t>
            </a:r>
          </a:p>
          <a:p>
            <a:pPr algn="just">
              <a:buFont typeface="Wingdings" pitchFamily="2" charset="2"/>
              <a:buChar char="Ø"/>
            </a:pPr>
            <a:endParaRPr lang="en-US" dirty="0" smtClean="0"/>
          </a:p>
          <a:p>
            <a:pPr algn="just">
              <a:buFont typeface="Wingdings" pitchFamily="2" charset="2"/>
              <a:buChar char="Ø"/>
            </a:pPr>
            <a:r>
              <a:rPr lang="en-US" dirty="0" smtClean="0"/>
              <a:t>The operating system controls the various system hardware and software resources and allocates them to the users or programs.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851648" cy="762000"/>
          </a:xfrm>
        </p:spPr>
        <p:txBody>
          <a:bodyPr>
            <a:normAutofit fontScale="90000"/>
          </a:bodyPr>
          <a:lstStyle/>
          <a:p>
            <a:pPr algn="ctr"/>
            <a:r>
              <a:rPr lang="en-US" dirty="0" smtClean="0"/>
              <a:t>Functions of an OS</a:t>
            </a:r>
            <a:endParaRPr lang="en-US" dirty="0"/>
          </a:p>
        </p:txBody>
      </p:sp>
      <p:sp>
        <p:nvSpPr>
          <p:cNvPr id="3" name="Subtitle 2"/>
          <p:cNvSpPr>
            <a:spLocks noGrp="1"/>
          </p:cNvSpPr>
          <p:nvPr>
            <p:ph type="subTitle" idx="1"/>
          </p:nvPr>
        </p:nvSpPr>
        <p:spPr>
          <a:xfrm>
            <a:off x="609600" y="1295400"/>
            <a:ext cx="7854696" cy="4648200"/>
          </a:xfrm>
        </p:spPr>
        <p:txBody>
          <a:bodyPr>
            <a:normAutofit/>
          </a:bodyPr>
          <a:lstStyle/>
          <a:p>
            <a:pPr algn="just">
              <a:buFont typeface="Wingdings" pitchFamily="2" charset="2"/>
              <a:buChar char="q"/>
            </a:pPr>
            <a:r>
              <a:rPr lang="en-US" dirty="0" smtClean="0"/>
              <a:t>An operating system has variety of functions to perform. </a:t>
            </a:r>
          </a:p>
          <a:p>
            <a:pPr algn="just">
              <a:buFont typeface="Wingdings" pitchFamily="2" charset="2"/>
              <a:buChar char="q"/>
            </a:pPr>
            <a:endParaRPr lang="en-US" dirty="0" smtClean="0"/>
          </a:p>
          <a:p>
            <a:pPr algn="just">
              <a:buFont typeface="Wingdings" pitchFamily="2" charset="2"/>
              <a:buChar char="q"/>
            </a:pPr>
            <a:r>
              <a:rPr lang="en-US" dirty="0" smtClean="0"/>
              <a:t>Some of the prominent functions of an operating system can be broadly outlined as</a:t>
            </a:r>
          </a:p>
          <a:p>
            <a:pPr algn="just">
              <a:buFont typeface="Wingdings" pitchFamily="2" charset="2"/>
              <a:buChar char="q"/>
            </a:pPr>
            <a:endParaRPr lang="en-US" dirty="0" smtClean="0"/>
          </a:p>
          <a:p>
            <a:pPr lvl="1" algn="just">
              <a:buClr>
                <a:schemeClr val="tx1"/>
              </a:buClr>
              <a:buFont typeface="Wingdings" pitchFamily="2" charset="2"/>
              <a:buChar char="q"/>
            </a:pPr>
            <a:r>
              <a:rPr lang="en-US" b="1" dirty="0" smtClean="0"/>
              <a:t>Processor Management</a:t>
            </a:r>
          </a:p>
          <a:p>
            <a:pPr lvl="1" algn="just">
              <a:buClr>
                <a:schemeClr val="tx1"/>
              </a:buClr>
              <a:buFont typeface="Wingdings" pitchFamily="2" charset="2"/>
              <a:buChar char="q"/>
            </a:pPr>
            <a:r>
              <a:rPr lang="en-US" b="1" dirty="0" smtClean="0"/>
              <a:t>Device Management</a:t>
            </a:r>
          </a:p>
          <a:p>
            <a:pPr lvl="1" algn="just">
              <a:buClr>
                <a:schemeClr val="tx1"/>
              </a:buClr>
              <a:buFont typeface="Wingdings" pitchFamily="2" charset="2"/>
              <a:buChar char="q"/>
            </a:pPr>
            <a:r>
              <a:rPr lang="en-US" b="1" dirty="0" smtClean="0"/>
              <a:t>Memory management</a:t>
            </a:r>
          </a:p>
          <a:p>
            <a:pPr lvl="1" algn="just">
              <a:buClr>
                <a:schemeClr val="tx1"/>
              </a:buClr>
              <a:buFont typeface="Wingdings" pitchFamily="2" charset="2"/>
              <a:buChar char="q"/>
            </a:pPr>
            <a:r>
              <a:rPr lang="en-US" b="1" dirty="0" smtClean="0"/>
              <a:t>File Management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457</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Hardware and Software</vt:lpstr>
      <vt:lpstr>Types of Software</vt:lpstr>
      <vt:lpstr>System Software</vt:lpstr>
      <vt:lpstr>Operating System</vt:lpstr>
      <vt:lpstr>Operating System</vt:lpstr>
      <vt:lpstr>Need for an OS</vt:lpstr>
      <vt:lpstr>Functions of an 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Rani</cp:lastModifiedBy>
  <cp:revision>29</cp:revision>
  <dcterms:created xsi:type="dcterms:W3CDTF">2006-08-16T00:00:00Z</dcterms:created>
  <dcterms:modified xsi:type="dcterms:W3CDTF">2019-07-11T22:37:24Z</dcterms:modified>
</cp:coreProperties>
</file>